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93" r:id="rId4"/>
    <p:sldId id="296" r:id="rId5"/>
    <p:sldId id="275" r:id="rId6"/>
    <p:sldId id="276" r:id="rId7"/>
    <p:sldId id="277" r:id="rId8"/>
    <p:sldId id="278" r:id="rId9"/>
    <p:sldId id="280" r:id="rId10"/>
    <p:sldId id="279" r:id="rId11"/>
    <p:sldId id="285" r:id="rId12"/>
    <p:sldId id="281" r:id="rId13"/>
    <p:sldId id="291" r:id="rId14"/>
    <p:sldId id="282" r:id="rId15"/>
    <p:sldId id="284" r:id="rId16"/>
    <p:sldId id="286" r:id="rId17"/>
    <p:sldId id="287" r:id="rId18"/>
    <p:sldId id="288" r:id="rId19"/>
    <p:sldId id="289" r:id="rId20"/>
    <p:sldId id="294" r:id="rId21"/>
    <p:sldId id="297" r:id="rId22"/>
    <p:sldId id="298" r:id="rId23"/>
    <p:sldId id="299" r:id="rId24"/>
    <p:sldId id="29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9"/>
    <p:restoredTop sz="92932"/>
  </p:normalViewPr>
  <p:slideViewPr>
    <p:cSldViewPr snapToGrid="0" snapToObjects="1">
      <p:cViewPr varScale="1">
        <p:scale>
          <a:sx n="91" d="100"/>
          <a:sy n="91" d="100"/>
        </p:scale>
        <p:origin x="3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" y="1928"/>
            <a:ext cx="9175366" cy="49484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EE2BDA-B2E1-E641-8CD2-6084782A3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4" r="9157" b="-2"/>
          <a:stretch/>
        </p:blipFill>
        <p:spPr>
          <a:xfrm>
            <a:off x="5782733" y="10"/>
            <a:ext cx="6409267" cy="4883271"/>
          </a:xfrm>
          <a:prstGeom prst="rect">
            <a:avLst/>
          </a:prstGeom>
        </p:spPr>
      </p:pic>
      <p:sp>
        <p:nvSpPr>
          <p:cNvPr id="22" name="Freeform 9">
            <a:extLst>
              <a:ext uri="{FF2B5EF4-FFF2-40B4-BE49-F238E27FC236}">
                <a16:creationId xmlns:a16="http://schemas.microsoft.com/office/drawing/2014/main" id="{A10B3C8E-9FBF-459A-A9D9-2FA3784DBF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DCD2F4-E7EE-CA41-90FC-A87E50C44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en-GB" sz="3700" dirty="0"/>
              <a:t>Java: </a:t>
            </a:r>
            <a:r>
              <a:rPr lang="en-GB" sz="3700" dirty="0" err="1" smtClean="0"/>
              <a:t>comentarios</a:t>
            </a:r>
            <a:r>
              <a:rPr lang="en-GB" sz="3700" dirty="0" smtClean="0"/>
              <a:t>, variables y </a:t>
            </a:r>
            <a:r>
              <a:rPr lang="en-GB" sz="3700" dirty="0" err="1" smtClean="0"/>
              <a:t>operadores</a:t>
            </a:r>
            <a:endParaRPr lang="en-GB" sz="37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852A59-630C-914B-9E86-23A57F401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57301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1200" dirty="0"/>
              <a:t>PROGRAMACIÓN, 1º DAM</a:t>
            </a:r>
          </a:p>
          <a:p>
            <a:pPr>
              <a:lnSpc>
                <a:spcPct val="90000"/>
              </a:lnSpc>
            </a:pPr>
            <a:r>
              <a:rPr lang="en-GB" sz="1200" dirty="0" err="1"/>
              <a:t>Dr.</a:t>
            </a:r>
            <a:r>
              <a:rPr lang="en-GB" sz="1200" dirty="0"/>
              <a:t> Jorge Juan Muñoz </a:t>
            </a:r>
            <a:r>
              <a:rPr lang="en-GB" sz="1200" dirty="0" err="1"/>
              <a:t>Morera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72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Instrucciones </a:t>
            </a:r>
            <a:r>
              <a:rPr lang="es-ES" smtClean="0"/>
              <a:t>de salida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752" y="1822890"/>
            <a:ext cx="5671427" cy="4935261"/>
          </a:xfrm>
        </p:spPr>
        <p:txBody>
          <a:bodyPr/>
          <a:lstStyle/>
          <a:p>
            <a:r>
              <a:rPr lang="es-ES" dirty="0" smtClean="0"/>
              <a:t>Las siguientes instrucciones se usan para imprimir por pantalla.</a:t>
            </a:r>
          </a:p>
          <a:p>
            <a:r>
              <a:rPr lang="es-ES" dirty="0" smtClean="0"/>
              <a:t>Podemos imprimir valores de variables, valores numéricos (literales), texto o una combinación de todo lo anterior concatenando con el operador +.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017" y="2249213"/>
            <a:ext cx="6905457" cy="4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Instrucciones </a:t>
            </a:r>
            <a:r>
              <a:rPr lang="es-ES" smtClean="0"/>
              <a:t>de salida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752" y="1822890"/>
            <a:ext cx="5671427" cy="4935261"/>
          </a:xfrm>
        </p:spPr>
        <p:txBody>
          <a:bodyPr/>
          <a:lstStyle/>
          <a:p>
            <a:r>
              <a:rPr lang="es-ES" sz="2000" dirty="0" smtClean="0"/>
              <a:t>¿Diferencias entre </a:t>
            </a:r>
            <a:r>
              <a:rPr lang="es-ES" sz="2000" dirty="0" err="1" smtClean="0"/>
              <a:t>print</a:t>
            </a:r>
            <a:r>
              <a:rPr lang="es-ES" sz="2000" dirty="0" smtClean="0"/>
              <a:t> y </a:t>
            </a:r>
            <a:r>
              <a:rPr lang="es-ES" sz="2000" dirty="0" err="1" smtClean="0"/>
              <a:t>println</a:t>
            </a:r>
            <a:r>
              <a:rPr lang="es-ES" sz="2000" dirty="0" smtClean="0"/>
              <a:t>?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017" y="2249213"/>
            <a:ext cx="6905457" cy="4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7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Imprime por pantalla estos datos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752" y="1822890"/>
            <a:ext cx="5671427" cy="4935261"/>
          </a:xfrm>
        </p:spPr>
        <p:txBody>
          <a:bodyPr/>
          <a:lstStyle/>
          <a:p>
            <a:r>
              <a:rPr lang="es-ES" dirty="0" smtClean="0"/>
              <a:t>Recoger la edad de un usuario.</a:t>
            </a:r>
          </a:p>
          <a:p>
            <a:r>
              <a:rPr lang="es-ES" dirty="0" smtClean="0"/>
              <a:t>Recoger la altura de un usuario.</a:t>
            </a:r>
          </a:p>
          <a:p>
            <a:r>
              <a:rPr lang="es-ES" dirty="0" smtClean="0"/>
              <a:t>Controlar si un alumno es o no repetidor.</a:t>
            </a:r>
          </a:p>
          <a:p>
            <a:r>
              <a:rPr lang="es-ES" dirty="0" smtClean="0"/>
              <a:t>Guardar el resultado de un cálculo matemático que requiere mucha precisión.</a:t>
            </a:r>
          </a:p>
          <a:p>
            <a:r>
              <a:rPr lang="es-ES" dirty="0" smtClean="0"/>
              <a:t>Recoger el género de un usuario.</a:t>
            </a:r>
          </a:p>
          <a:p>
            <a:r>
              <a:rPr lang="es-ES" dirty="0" smtClean="0"/>
              <a:t>Recoger el cambio a devolver a un cliente de una panadería.</a:t>
            </a:r>
          </a:p>
          <a:p>
            <a:r>
              <a:rPr lang="es-ES" dirty="0" smtClean="0"/>
              <a:t>Recoger el DNI de un usuario.</a:t>
            </a:r>
          </a:p>
          <a:p>
            <a:r>
              <a:rPr lang="es-ES" dirty="0" smtClean="0"/>
              <a:t>Recoger la matrícula de un coche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773" y="2191408"/>
            <a:ext cx="6706811" cy="43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9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3ECFF-FF93-AE46-8CF9-7C79C798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595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600" dirty="0" smtClean="0">
                <a:solidFill>
                  <a:srgbClr val="FFFFFF"/>
                </a:solidFill>
              </a:rPr>
              <a:t>Leer entrada de </a:t>
            </a:r>
            <a:r>
              <a:rPr lang="en-US" sz="4600" dirty="0" err="1" smtClean="0">
                <a:solidFill>
                  <a:srgbClr val="FFFFFF"/>
                </a:solidFill>
              </a:rPr>
              <a:t>teclado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err="1" smtClean="0">
                <a:solidFill>
                  <a:srgbClr val="FFFFFF"/>
                </a:solidFill>
              </a:rPr>
              <a:t>nextInt</a:t>
            </a:r>
            <a:r>
              <a:rPr lang="en-US" sz="2400" dirty="0" smtClean="0">
                <a:solidFill>
                  <a:srgbClr val="FFFFFF"/>
                </a:solidFill>
              </a:rPr>
              <a:t>, </a:t>
            </a:r>
            <a:r>
              <a:rPr lang="en-US" sz="2400" dirty="0" err="1" smtClean="0">
                <a:solidFill>
                  <a:srgbClr val="FFFFFF"/>
                </a:solidFill>
              </a:rPr>
              <a:t>nextFloat</a:t>
            </a:r>
            <a:r>
              <a:rPr lang="en-US" sz="2400" dirty="0" smtClean="0">
                <a:solidFill>
                  <a:srgbClr val="FFFFFF"/>
                </a:solidFill>
              </a:rPr>
              <a:t>, </a:t>
            </a:r>
            <a:r>
              <a:rPr lang="en-US" sz="2400" dirty="0" err="1" smtClean="0">
                <a:solidFill>
                  <a:srgbClr val="FFFFFF"/>
                </a:solidFill>
              </a:rPr>
              <a:t>nextDouble</a:t>
            </a:r>
            <a:r>
              <a:rPr lang="en-US" sz="2400" dirty="0" smtClean="0">
                <a:solidFill>
                  <a:srgbClr val="FFFFFF"/>
                </a:solidFill>
              </a:rPr>
              <a:t>, </a:t>
            </a:r>
            <a:r>
              <a:rPr lang="en-US" sz="2400" dirty="0" err="1" smtClean="0">
                <a:solidFill>
                  <a:srgbClr val="FFFFFF"/>
                </a:solidFill>
              </a:rPr>
              <a:t>nextLine</a:t>
            </a:r>
            <a:r>
              <a:rPr lang="en-US" sz="2400" smtClean="0">
                <a:solidFill>
                  <a:srgbClr val="FFFFFF"/>
                </a:solidFill>
              </a:rPr>
              <a:t>, etc.</a:t>
            </a:r>
            <a:br>
              <a:rPr lang="en-US" sz="2400" smtClean="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/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 smtClean="0">
                <a:solidFill>
                  <a:srgbClr val="FFFFFF"/>
                </a:solidFill>
              </a:rPr>
              <a:t>nextLine no debe usarse cuando se ha usado alguna de las anteriores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" y="700749"/>
            <a:ext cx="12181649" cy="271954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 flipH="1">
            <a:off x="189185" y="966952"/>
            <a:ext cx="6285186" cy="3678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/>
          <p:cNvCxnSpPr/>
          <p:nvPr/>
        </p:nvCxnSpPr>
        <p:spPr>
          <a:xfrm>
            <a:off x="2343808" y="1849820"/>
            <a:ext cx="21966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98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 aritméticos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60" y="1891861"/>
            <a:ext cx="9033671" cy="480709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828800" y="3710151"/>
            <a:ext cx="483476" cy="441435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>
            <a:off x="1891863" y="2312953"/>
            <a:ext cx="273269" cy="367862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6407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1325" y="741478"/>
            <a:ext cx="6857297" cy="970450"/>
          </a:xfrm>
        </p:spPr>
        <p:txBody>
          <a:bodyPr/>
          <a:lstStyle/>
          <a:p>
            <a:r>
              <a:rPr lang="es-ES" dirty="0" smtClean="0"/>
              <a:t>Precedencia de operadores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631325" y="4149680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¿Cuánto vale la variable?</a:t>
            </a:r>
            <a:endParaRPr lang="es-E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78" y="2811516"/>
            <a:ext cx="6946872" cy="31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5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388" y="1750470"/>
            <a:ext cx="4960179" cy="2516730"/>
          </a:xfrm>
        </p:spPr>
        <p:txBody>
          <a:bodyPr/>
          <a:lstStyle/>
          <a:p>
            <a:r>
              <a:rPr lang="es-ES" dirty="0" smtClean="0"/>
              <a:t>Precedencia </a:t>
            </a:r>
            <a:r>
              <a:rPr lang="es-ES" smtClean="0"/>
              <a:t>de operadores</a:t>
            </a:r>
            <a:br>
              <a:rPr lang="es-ES" smtClean="0"/>
            </a:br>
            <a:r>
              <a:rPr lang="es-ES" smtClean="0"/>
              <a:t/>
            </a:r>
            <a:br>
              <a:rPr lang="es-ES" smtClean="0"/>
            </a:br>
            <a:r>
              <a:rPr lang="es-ES" sz="2400" b="0" smtClean="0"/>
              <a:t>Cuanto más arriba de esta tabla mayor precedencia, es decir, mayor prioridad.</a:t>
            </a:r>
            <a:br>
              <a:rPr lang="es-ES" sz="2400" b="0" smtClean="0"/>
            </a:br>
            <a:r>
              <a:rPr lang="es-ES" sz="2400" b="0"/>
              <a:t/>
            </a:r>
            <a:br>
              <a:rPr lang="es-ES" sz="2400" b="0"/>
            </a:br>
            <a:r>
              <a:rPr lang="es-ES" sz="2400" b="0" smtClean="0"/>
              <a:t>No aprenderla de memoria…</a:t>
            </a:r>
            <a:endParaRPr lang="es-ES" sz="2400" b="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195" y="105107"/>
            <a:ext cx="5973247" cy="66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1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329" y="941175"/>
            <a:ext cx="4665889" cy="970450"/>
          </a:xfrm>
        </p:spPr>
        <p:txBody>
          <a:bodyPr/>
          <a:lstStyle/>
          <a:p>
            <a:r>
              <a:rPr lang="es-ES" dirty="0" smtClean="0"/>
              <a:t>Precedencia de operadores - paréntesis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536029" y="2440340"/>
            <a:ext cx="4070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¿Cuánto vale la </a:t>
            </a:r>
            <a:r>
              <a:rPr lang="es-ES" sz="2400" smtClean="0"/>
              <a:t>variable?</a:t>
            </a:r>
          </a:p>
          <a:p>
            <a:endParaRPr lang="es-ES" sz="2400"/>
          </a:p>
          <a:p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986" y="2440340"/>
            <a:ext cx="6687852" cy="29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54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2" y="1030198"/>
            <a:ext cx="11830365" cy="50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4" y="631372"/>
            <a:ext cx="12010753" cy="54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3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43ECFF-FF93-AE46-8CF9-7C79C798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mtClean="0">
                <a:solidFill>
                  <a:srgbClr val="FFFFFF"/>
                </a:solidFill>
              </a:rPr>
              <a:t>Comentarios: simple, multilínea o Javadoc</a:t>
            </a: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58B0A8-AC96-274C-A58C-9D36A2A8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447675"/>
            <a:ext cx="7288651" cy="40746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32397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47187"/>
            <a:ext cx="10571998" cy="1287019"/>
          </a:xfrm>
        </p:spPr>
        <p:txBody>
          <a:bodyPr/>
          <a:lstStyle/>
          <a:p>
            <a:r>
              <a:rPr lang="es-ES" smtClean="0"/>
              <a:t>Operadores aritmetico-lógicos y booleanos</a:t>
            </a:r>
            <a:endParaRPr lang="es-ES" dirty="0"/>
          </a:p>
        </p:txBody>
      </p:sp>
      <p:pic>
        <p:nvPicPr>
          <p:cNvPr id="1026" name="Picture 2" descr="The Raven&amp;#39;s Blog: Operadores lógicos y Aritméticos e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11" y="2123083"/>
            <a:ext cx="5777750" cy="436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angular 3"/>
          <p:cNvCxnSpPr/>
          <p:nvPr/>
        </p:nvCxnSpPr>
        <p:spPr>
          <a:xfrm flipV="1">
            <a:off x="8954819" y="4288221"/>
            <a:ext cx="830318" cy="620110"/>
          </a:xfrm>
          <a:prstGeom prst="bentConnector3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9753599" y="3720662"/>
            <a:ext cx="222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Estos tres últimos los veremos más adelante.</a:t>
            </a:r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76979" y="3476096"/>
            <a:ext cx="222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Aritmético-lógicos</a:t>
            </a:r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912317" y="5370054"/>
            <a:ext cx="222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Booleanos</a:t>
            </a:r>
            <a:endParaRPr lang="es-ES"/>
          </a:p>
        </p:txBody>
      </p:sp>
      <p:cxnSp>
        <p:nvCxnSpPr>
          <p:cNvPr id="12" name="Conector recto 11"/>
          <p:cNvCxnSpPr/>
          <p:nvPr/>
        </p:nvCxnSpPr>
        <p:spPr>
          <a:xfrm>
            <a:off x="2564524" y="2843049"/>
            <a:ext cx="0" cy="1634358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564524" y="4768780"/>
            <a:ext cx="0" cy="153976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85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117849"/>
            <a:ext cx="12192001" cy="1542785"/>
          </a:xfrm>
        </p:spPr>
        <p:txBody>
          <a:bodyPr/>
          <a:lstStyle/>
          <a:p>
            <a:pPr algn="ctr"/>
            <a:r>
              <a:rPr lang="es-ES" smtClean="0"/>
              <a:t>Logica: </a:t>
            </a:r>
            <a:br>
              <a:rPr lang="es-ES" smtClean="0"/>
            </a:br>
            <a:r>
              <a:rPr lang="es-ES" smtClean="0"/>
              <a:t>sólo dos estados posibles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339712" y="2628118"/>
            <a:ext cx="73748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Supongamos varias frases: </a:t>
            </a:r>
          </a:p>
          <a:p>
            <a:endParaRPr lang="es-ES" smtClean="0"/>
          </a:p>
          <a:p>
            <a:r>
              <a:rPr lang="es-ES" smtClean="0">
                <a:solidFill>
                  <a:srgbClr val="92D050"/>
                </a:solidFill>
              </a:rPr>
              <a:t>‘El sol es de color amarillo’</a:t>
            </a:r>
            <a:r>
              <a:rPr lang="es-ES" smtClean="0"/>
              <a:t> -&gt; VERDADERO</a:t>
            </a:r>
          </a:p>
          <a:p>
            <a:endParaRPr lang="es-ES"/>
          </a:p>
          <a:p>
            <a:r>
              <a:rPr lang="es-ES" smtClean="0">
                <a:solidFill>
                  <a:srgbClr val="92D050"/>
                </a:solidFill>
              </a:rPr>
              <a:t>‘Existen rosas de color rojo’</a:t>
            </a:r>
            <a:r>
              <a:rPr lang="es-ES" smtClean="0"/>
              <a:t> -&gt; VERDADERO</a:t>
            </a:r>
          </a:p>
          <a:p>
            <a:endParaRPr lang="es-ES"/>
          </a:p>
          <a:p>
            <a:r>
              <a:rPr lang="es-ES" smtClean="0">
                <a:solidFill>
                  <a:srgbClr val="92D050"/>
                </a:solidFill>
              </a:rPr>
              <a:t>‘Mi altura es de 3 metros’</a:t>
            </a:r>
            <a:r>
              <a:rPr lang="es-ES" smtClean="0"/>
              <a:t> -&gt; FALSO</a:t>
            </a:r>
          </a:p>
          <a:p>
            <a:endParaRPr lang="es-ES"/>
          </a:p>
          <a:p>
            <a:r>
              <a:rPr lang="es-ES" smtClean="0">
                <a:solidFill>
                  <a:srgbClr val="92D050"/>
                </a:solidFill>
              </a:rPr>
              <a:t>‘Soy rico’</a:t>
            </a:r>
            <a:r>
              <a:rPr lang="es-ES" smtClean="0"/>
              <a:t> -&gt; SUPER FALSO</a:t>
            </a:r>
          </a:p>
          <a:p>
            <a:endParaRPr lang="es-ES"/>
          </a:p>
          <a:p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980991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117849"/>
            <a:ext cx="12192001" cy="1542785"/>
          </a:xfrm>
        </p:spPr>
        <p:txBody>
          <a:bodyPr/>
          <a:lstStyle/>
          <a:p>
            <a:pPr algn="ctr"/>
            <a:r>
              <a:rPr lang="es-ES" smtClean="0"/>
              <a:t>Logica: </a:t>
            </a:r>
            <a:br>
              <a:rPr lang="es-ES" smtClean="0"/>
            </a:br>
            <a:r>
              <a:rPr lang="es-ES" smtClean="0"/>
              <a:t>¿estas frases son verdad?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160926" y="4059279"/>
            <a:ext cx="50310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mtClean="0"/>
          </a:p>
          <a:p>
            <a:r>
              <a:rPr lang="es-ES" smtClean="0"/>
              <a:t>‘El sol es de color amarillo’ -&gt; VERDADERO</a:t>
            </a:r>
          </a:p>
          <a:p>
            <a:endParaRPr lang="es-ES"/>
          </a:p>
          <a:p>
            <a:r>
              <a:rPr lang="es-ES" smtClean="0"/>
              <a:t>‘Existen rosas de color rojo’ -&gt; VERDADERO</a:t>
            </a:r>
          </a:p>
          <a:p>
            <a:endParaRPr lang="es-ES"/>
          </a:p>
          <a:p>
            <a:r>
              <a:rPr lang="es-ES" smtClean="0"/>
              <a:t>‘Mi altura es de 3 metros’ -&gt; FALSO</a:t>
            </a:r>
          </a:p>
          <a:p>
            <a:endParaRPr lang="es-ES"/>
          </a:p>
          <a:p>
            <a:r>
              <a:rPr lang="es-ES" smtClean="0"/>
              <a:t>‘Soy rico’ -&gt; SUPER FALSO</a:t>
            </a:r>
          </a:p>
          <a:p>
            <a:endParaRPr lang="es-ES"/>
          </a:p>
          <a:p>
            <a:endParaRPr lang="es-ES" smtClean="0"/>
          </a:p>
        </p:txBody>
      </p:sp>
      <p:sp>
        <p:nvSpPr>
          <p:cNvPr id="3" name="Rectángulo 2"/>
          <p:cNvSpPr/>
          <p:nvPr/>
        </p:nvSpPr>
        <p:spPr>
          <a:xfrm flipH="1" flipV="1">
            <a:off x="7129395" y="4290506"/>
            <a:ext cx="5031074" cy="254647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82208" y="2246245"/>
            <a:ext cx="118785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mtClean="0"/>
          </a:p>
          <a:p>
            <a:r>
              <a:rPr lang="es-ES" smtClean="0">
                <a:solidFill>
                  <a:schemeClr val="accent3">
                    <a:lumMod val="75000"/>
                  </a:schemeClr>
                </a:solidFill>
              </a:rPr>
              <a:t>‘</a:t>
            </a:r>
            <a:r>
              <a:rPr lang="es-ES">
                <a:solidFill>
                  <a:schemeClr val="accent3">
                    <a:lumMod val="75000"/>
                  </a:schemeClr>
                </a:solidFill>
              </a:rPr>
              <a:t>El sol es de color amarillo’</a:t>
            </a:r>
            <a:r>
              <a:rPr lang="es-ES"/>
              <a:t> Y </a:t>
            </a:r>
            <a:r>
              <a:rPr lang="es-ES">
                <a:solidFill>
                  <a:schemeClr val="accent4">
                    <a:lumMod val="75000"/>
                  </a:schemeClr>
                </a:solidFill>
              </a:rPr>
              <a:t>‘Existen rosas de color </a:t>
            </a:r>
            <a:r>
              <a:rPr lang="es-ES" smtClean="0">
                <a:solidFill>
                  <a:schemeClr val="accent4">
                    <a:lumMod val="75000"/>
                  </a:schemeClr>
                </a:solidFill>
              </a:rPr>
              <a:t>rojo’</a:t>
            </a:r>
            <a:r>
              <a:rPr lang="es-ES" smtClean="0"/>
              <a:t> -&gt;</a:t>
            </a:r>
            <a:endParaRPr lang="es-ES"/>
          </a:p>
          <a:p>
            <a:endParaRPr lang="es-ES"/>
          </a:p>
          <a:p>
            <a:r>
              <a:rPr lang="es-ES" smtClean="0">
                <a:solidFill>
                  <a:schemeClr val="accent3">
                    <a:lumMod val="75000"/>
                  </a:schemeClr>
                </a:solidFill>
              </a:rPr>
              <a:t>‘</a:t>
            </a:r>
            <a:r>
              <a:rPr lang="es-ES">
                <a:solidFill>
                  <a:schemeClr val="accent3">
                    <a:lumMod val="75000"/>
                  </a:schemeClr>
                </a:solidFill>
              </a:rPr>
              <a:t>El sol es de color amarillo’</a:t>
            </a:r>
            <a:r>
              <a:rPr lang="es-ES"/>
              <a:t> Y </a:t>
            </a:r>
            <a:r>
              <a:rPr lang="es-ES" smtClean="0">
                <a:solidFill>
                  <a:schemeClr val="accent4">
                    <a:lumMod val="75000"/>
                  </a:schemeClr>
                </a:solidFill>
              </a:rPr>
              <a:t>‘Mi altura es de 3 metros’</a:t>
            </a:r>
            <a:r>
              <a:rPr lang="es-ES" smtClean="0"/>
              <a:t> </a:t>
            </a:r>
            <a:r>
              <a:rPr lang="es-ES"/>
              <a:t>-&gt;</a:t>
            </a:r>
          </a:p>
          <a:p>
            <a:endParaRPr lang="es-ES"/>
          </a:p>
          <a:p>
            <a:r>
              <a:rPr lang="es-ES" smtClean="0">
                <a:solidFill>
                  <a:schemeClr val="accent3">
                    <a:lumMod val="75000"/>
                  </a:schemeClr>
                </a:solidFill>
              </a:rPr>
              <a:t>‘</a:t>
            </a:r>
            <a:r>
              <a:rPr lang="es-ES">
                <a:solidFill>
                  <a:schemeClr val="accent3">
                    <a:lumMod val="75000"/>
                  </a:schemeClr>
                </a:solidFill>
              </a:rPr>
              <a:t>El sol es de color amarillo’</a:t>
            </a:r>
            <a:r>
              <a:rPr lang="es-ES"/>
              <a:t> </a:t>
            </a:r>
            <a:r>
              <a:rPr lang="es-ES" smtClean="0"/>
              <a:t>O </a:t>
            </a:r>
            <a:r>
              <a:rPr lang="es-ES">
                <a:solidFill>
                  <a:schemeClr val="accent4">
                    <a:lumMod val="75000"/>
                  </a:schemeClr>
                </a:solidFill>
              </a:rPr>
              <a:t>‘Mi altura es de 3 metros</a:t>
            </a:r>
            <a:r>
              <a:rPr lang="es-ES" smtClean="0">
                <a:solidFill>
                  <a:schemeClr val="accent4">
                    <a:lumMod val="75000"/>
                  </a:schemeClr>
                </a:solidFill>
              </a:rPr>
              <a:t>’</a:t>
            </a:r>
            <a:r>
              <a:rPr lang="es-ES" smtClean="0"/>
              <a:t> </a:t>
            </a:r>
            <a:r>
              <a:rPr lang="es-ES"/>
              <a:t>-&gt;</a:t>
            </a:r>
          </a:p>
          <a:p>
            <a:endParaRPr lang="es-ES" smtClean="0"/>
          </a:p>
          <a:p>
            <a:r>
              <a:rPr lang="es-ES" smtClean="0">
                <a:solidFill>
                  <a:schemeClr val="accent3">
                    <a:lumMod val="75000"/>
                  </a:schemeClr>
                </a:solidFill>
              </a:rPr>
              <a:t>‘Soy rico’</a:t>
            </a:r>
            <a:r>
              <a:rPr lang="es-ES" smtClean="0"/>
              <a:t> -&gt;</a:t>
            </a:r>
          </a:p>
          <a:p>
            <a:endParaRPr lang="es-ES" smtClean="0"/>
          </a:p>
          <a:p>
            <a:r>
              <a:rPr lang="es-ES" smtClean="0"/>
              <a:t>NO </a:t>
            </a:r>
            <a:r>
              <a:rPr lang="es-ES" smtClean="0">
                <a:solidFill>
                  <a:schemeClr val="accent3">
                    <a:lumMod val="75000"/>
                  </a:schemeClr>
                </a:solidFill>
              </a:rPr>
              <a:t>‘Soy </a:t>
            </a:r>
            <a:r>
              <a:rPr lang="es-ES">
                <a:solidFill>
                  <a:schemeClr val="accent3">
                    <a:lumMod val="75000"/>
                  </a:schemeClr>
                </a:solidFill>
              </a:rPr>
              <a:t>rico</a:t>
            </a:r>
            <a:r>
              <a:rPr lang="es-ES" smtClean="0">
                <a:solidFill>
                  <a:schemeClr val="accent3">
                    <a:lumMod val="75000"/>
                  </a:schemeClr>
                </a:solidFill>
              </a:rPr>
              <a:t>’</a:t>
            </a:r>
            <a:r>
              <a:rPr lang="es-ES" smtClean="0"/>
              <a:t> </a:t>
            </a:r>
            <a:r>
              <a:rPr lang="es-ES"/>
              <a:t>-&gt;</a:t>
            </a:r>
          </a:p>
          <a:p>
            <a:endParaRPr lang="es-ES"/>
          </a:p>
          <a:p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514093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117849"/>
            <a:ext cx="12192001" cy="1542785"/>
          </a:xfrm>
        </p:spPr>
        <p:txBody>
          <a:bodyPr/>
          <a:lstStyle/>
          <a:p>
            <a:pPr algn="ctr"/>
            <a:r>
              <a:rPr lang="es-ES" smtClean="0"/>
              <a:t>Logica: </a:t>
            </a:r>
            <a:br>
              <a:rPr lang="es-ES" smtClean="0"/>
            </a:br>
            <a:r>
              <a:rPr lang="es-ES" smtClean="0"/>
              <a:t>tablas de la verdad (and &amp;&amp;, or ||, not !)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47" y="2239529"/>
            <a:ext cx="9504104" cy="44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3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47863"/>
            <a:ext cx="6179938" cy="727477"/>
          </a:xfrm>
        </p:spPr>
        <p:txBody>
          <a:bodyPr/>
          <a:lstStyle/>
          <a:p>
            <a:pPr algn="ctr"/>
            <a:r>
              <a:rPr lang="es-ES" dirty="0" smtClean="0"/>
              <a:t>Conversiones de tipo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339713" y="2628118"/>
            <a:ext cx="4485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¿Qué pasa cuando necesitamos</a:t>
            </a:r>
          </a:p>
          <a:p>
            <a:r>
              <a:rPr lang="es-ES" dirty="0"/>
              <a:t>c</a:t>
            </a:r>
            <a:r>
              <a:rPr lang="es-ES" dirty="0" smtClean="0"/>
              <a:t>onvertir un dato de un tipo en un dato de otro tipo?</a:t>
            </a:r>
          </a:p>
          <a:p>
            <a:endParaRPr lang="es-ES" dirty="0"/>
          </a:p>
          <a:p>
            <a:r>
              <a:rPr lang="es-ES" smtClean="0"/>
              <a:t>Regla de precisión </a:t>
            </a:r>
            <a:r>
              <a:rPr lang="es-ES" dirty="0" smtClean="0"/>
              <a:t>y castings.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140" y="2350613"/>
            <a:ext cx="7153300" cy="23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2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26" name="Picture 2" descr="Comprobar el valor de los campos del formulario de regist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8954"/>
            <a:ext cx="7556602" cy="49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D43ECFF-FF93-AE46-8CF9-7C79C798F773}"/>
              </a:ext>
            </a:extLst>
          </p:cNvPr>
          <p:cNvSpPr txBox="1">
            <a:spLocks/>
          </p:cNvSpPr>
          <p:nvPr/>
        </p:nvSpPr>
        <p:spPr>
          <a:xfrm>
            <a:off x="8070428" y="736710"/>
            <a:ext cx="3606137" cy="155454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smtClean="0"/>
              <a:t>Tipos de datos</a:t>
            </a:r>
            <a:endParaRPr lang="en-U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AEDA3B4-97C0-2F42-B9F6-A77D071E909A}"/>
              </a:ext>
            </a:extLst>
          </p:cNvPr>
          <p:cNvSpPr txBox="1"/>
          <p:nvPr/>
        </p:nvSpPr>
        <p:spPr>
          <a:xfrm>
            <a:off x="7739897" y="3438523"/>
            <a:ext cx="4267200" cy="2993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algn="just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defRPr/>
            </a:pPr>
            <a:r>
              <a:rPr lang="en-US" sz="2800" smtClean="0">
                <a:solidFill>
                  <a:srgbClr val="FFFFFF"/>
                </a:solidFill>
              </a:rPr>
              <a:t>Clase </a:t>
            </a:r>
            <a:r>
              <a:rPr lang="en-US" sz="2800">
                <a:solidFill>
                  <a:srgbClr val="FFFFFF"/>
                </a:solidFill>
              </a:rPr>
              <a:t>de información que vamos a usar: textual, numérica, lógica…</a:t>
            </a:r>
          </a:p>
          <a:p>
            <a:pPr lvl="0" algn="just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defRPr/>
            </a:pPr>
            <a:r>
              <a:rPr lang="en-US" sz="2800">
                <a:solidFill>
                  <a:srgbClr val="FFFFFF"/>
                </a:solidFill>
              </a:rPr>
              <a:t>¿De qué clase son los datos necesarios para rellenar este formulario</a:t>
            </a:r>
            <a:r>
              <a:rPr lang="en-US" sz="2800" smtClean="0">
                <a:solidFill>
                  <a:srgbClr val="FFFFFF"/>
                </a:solidFill>
              </a:rPr>
              <a:t>?</a:t>
            </a: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92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43ECFF-FF93-AE46-8CF9-7C79C798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0428" y="736710"/>
            <a:ext cx="3606137" cy="15545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 err="1" smtClean="0"/>
              <a:t>Tipos</a:t>
            </a:r>
            <a:r>
              <a:rPr lang="en-US" sz="4800" dirty="0" smtClean="0"/>
              <a:t> de </a:t>
            </a:r>
            <a:r>
              <a:rPr lang="en-US" sz="4800" dirty="0" err="1" smtClean="0"/>
              <a:t>datos</a:t>
            </a:r>
            <a:endParaRPr lang="en-U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DA3B4-97C0-2F42-B9F6-A77D071E909A}"/>
              </a:ext>
            </a:extLst>
          </p:cNvPr>
          <p:cNvSpPr txBox="1"/>
          <p:nvPr/>
        </p:nvSpPr>
        <p:spPr>
          <a:xfrm>
            <a:off x="7739897" y="3438524"/>
            <a:ext cx="4267200" cy="29727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¿Y en un desplegable como este? ¿Qué tipo de información</a:t>
            </a:r>
            <a:r>
              <a:rPr kumimoji="0" lang="en-US" sz="2800" b="0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crees que se usa?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Tx/>
              <a:buNone/>
              <a:tabLst/>
              <a:defRPr/>
            </a:pPr>
            <a:endParaRPr lang="en-US" sz="2800" baseline="0">
              <a:solidFill>
                <a:srgbClr val="FFFFFF"/>
              </a:solidFill>
              <a:latin typeface="Century Gothic" panose="020B0502020202020204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Una cosa es el tipo de datos usado, y otra la forma de visualización.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50" name="Picture 2" descr="Insertar un cuadro de lista despleg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113" y="1372257"/>
            <a:ext cx="3207735" cy="46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153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43ECFF-FF93-AE46-8CF9-7C79C798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26622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Java: </a:t>
            </a:r>
            <a:r>
              <a:rPr lang="en-US" sz="5400" dirty="0" err="1" smtClean="0">
                <a:solidFill>
                  <a:srgbClr val="FFFFFF"/>
                </a:solidFill>
              </a:rPr>
              <a:t>fuertemente</a:t>
            </a:r>
            <a:r>
              <a:rPr lang="en-US" sz="5400" dirty="0" smtClean="0">
                <a:solidFill>
                  <a:srgbClr val="FFFFFF"/>
                </a:solidFill>
              </a:rPr>
              <a:t> </a:t>
            </a:r>
            <a:r>
              <a:rPr lang="en-US" sz="5400" dirty="0" err="1" smtClean="0">
                <a:solidFill>
                  <a:srgbClr val="FFFFFF"/>
                </a:solidFill>
              </a:rPr>
              <a:t>tipado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DA3B4-97C0-2F42-B9F6-A77D071E909A}"/>
              </a:ext>
            </a:extLst>
          </p:cNvPr>
          <p:cNvSpPr txBox="1"/>
          <p:nvPr/>
        </p:nvSpPr>
        <p:spPr>
          <a:xfrm>
            <a:off x="1268361" y="6249955"/>
            <a:ext cx="9665110" cy="619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Al </a:t>
            </a:r>
            <a:r>
              <a:rPr kumimoji="0" lang="en-US" sz="1800" b="0" i="0" u="none" strike="noStrike" kern="1200" cap="none" spc="0" normalizeH="0" baseline="0" noProof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declarar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variables hay que </a:t>
            </a:r>
            <a:r>
              <a:rPr kumimoji="0" lang="en-US" sz="1800" b="0" i="0" u="none" strike="noStrike" kern="1200" cap="none" spc="0" normalizeH="0" baseline="0" noProof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especificar</a:t>
            </a:r>
            <a:r>
              <a:rPr kumimoji="0" lang="en-US" sz="1800" b="0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el tipo de datos que almacenará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987" y="99847"/>
            <a:ext cx="8161258" cy="51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48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13" y="97285"/>
            <a:ext cx="11391902" cy="662223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859664" y="105881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8 bits</a:t>
            </a:r>
            <a:endParaRPr lang="es-ES" dirty="0"/>
          </a:p>
        </p:txBody>
      </p:sp>
      <p:cxnSp>
        <p:nvCxnSpPr>
          <p:cNvPr id="4" name="Conector recto 3"/>
          <p:cNvCxnSpPr/>
          <p:nvPr/>
        </p:nvCxnSpPr>
        <p:spPr>
          <a:xfrm>
            <a:off x="4859664" y="932413"/>
            <a:ext cx="7949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945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tipos de datos usarías?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752" y="1822890"/>
            <a:ext cx="5671427" cy="4935261"/>
          </a:xfrm>
        </p:spPr>
        <p:txBody>
          <a:bodyPr/>
          <a:lstStyle/>
          <a:p>
            <a:r>
              <a:rPr lang="es-ES" smtClean="0"/>
              <a:t>Guardar </a:t>
            </a:r>
            <a:r>
              <a:rPr lang="es-ES" dirty="0" smtClean="0"/>
              <a:t>la edad de un usuario.</a:t>
            </a:r>
          </a:p>
          <a:p>
            <a:r>
              <a:rPr lang="es-ES" smtClean="0"/>
              <a:t>Guardar </a:t>
            </a:r>
            <a:r>
              <a:rPr lang="es-ES" dirty="0" smtClean="0"/>
              <a:t>la altura de un usuario.</a:t>
            </a:r>
          </a:p>
          <a:p>
            <a:r>
              <a:rPr lang="es-ES" dirty="0" smtClean="0"/>
              <a:t>Controlar si un alumno es o no repetidor.</a:t>
            </a:r>
          </a:p>
          <a:p>
            <a:r>
              <a:rPr lang="es-ES"/>
              <a:t>Guardar </a:t>
            </a:r>
            <a:r>
              <a:rPr lang="es-ES" dirty="0" smtClean="0"/>
              <a:t>el resultado de un cálculo matemático que requiere mucha precisión.</a:t>
            </a:r>
          </a:p>
          <a:p>
            <a:r>
              <a:rPr lang="es-ES"/>
              <a:t>Guardar </a:t>
            </a:r>
            <a:r>
              <a:rPr lang="es-ES" dirty="0" smtClean="0"/>
              <a:t>el género de un usuario.</a:t>
            </a:r>
          </a:p>
          <a:p>
            <a:r>
              <a:rPr lang="es-ES"/>
              <a:t>Guardar </a:t>
            </a:r>
            <a:r>
              <a:rPr lang="es-ES" dirty="0" smtClean="0"/>
              <a:t>el cambio a </a:t>
            </a:r>
            <a:r>
              <a:rPr lang="es-ES" smtClean="0"/>
              <a:t>devolver de </a:t>
            </a:r>
            <a:r>
              <a:rPr lang="es-ES" dirty="0" smtClean="0"/>
              <a:t>un cliente de una panadería.</a:t>
            </a:r>
          </a:p>
          <a:p>
            <a:r>
              <a:rPr lang="es-ES"/>
              <a:t>Guardar </a:t>
            </a:r>
            <a:r>
              <a:rPr lang="es-ES" dirty="0" smtClean="0"/>
              <a:t>el DNI de un usuario.</a:t>
            </a:r>
          </a:p>
          <a:p>
            <a:r>
              <a:rPr lang="es-ES"/>
              <a:t>Guardar </a:t>
            </a:r>
            <a:r>
              <a:rPr lang="es-ES" dirty="0" smtClean="0"/>
              <a:t>la matrícula de un coche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22579"/>
          <a:stretch/>
        </p:blipFill>
        <p:spPr>
          <a:xfrm>
            <a:off x="6082708" y="1996314"/>
            <a:ext cx="5989550" cy="44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2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Declaración de variables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752" y="1822890"/>
            <a:ext cx="5671427" cy="4935261"/>
          </a:xfrm>
        </p:spPr>
        <p:txBody>
          <a:bodyPr/>
          <a:lstStyle/>
          <a:p>
            <a:r>
              <a:rPr lang="es-ES" smtClean="0"/>
              <a:t>Inicialmente las declararemos dentro del bloque de código main.</a:t>
            </a:r>
            <a:endParaRPr lang="es-ES" dirty="0" smtClean="0"/>
          </a:p>
          <a:p>
            <a:r>
              <a:rPr lang="es-ES" dirty="0" smtClean="0"/>
              <a:t>Primero el tipo y después el nombre.</a:t>
            </a:r>
          </a:p>
          <a:p>
            <a:r>
              <a:rPr lang="es-ES" dirty="0" smtClean="0"/>
              <a:t>No vale cualquier nombre</a:t>
            </a:r>
            <a:r>
              <a:rPr lang="es-ES" smtClean="0"/>
              <a:t>. Hay normas, seguir </a:t>
            </a:r>
            <a:r>
              <a:rPr lang="es-ES" dirty="0" smtClean="0"/>
              <a:t>las buenas </a:t>
            </a:r>
            <a:r>
              <a:rPr lang="es-ES" smtClean="0"/>
              <a:t>prácticas. </a:t>
            </a:r>
            <a:endParaRPr lang="es-ES" dirty="0" smtClean="0"/>
          </a:p>
          <a:p>
            <a:r>
              <a:rPr lang="es-ES" dirty="0" smtClean="0"/>
              <a:t>Se puede asignar un valor directamente o posteriormente.</a:t>
            </a:r>
          </a:p>
          <a:p>
            <a:r>
              <a:rPr lang="es-ES" dirty="0" smtClean="0"/>
              <a:t>Si no se asignan valores, toman uno </a:t>
            </a:r>
            <a:r>
              <a:rPr lang="es-ES" smtClean="0"/>
              <a:t>por defecto que depende del tipo de la variable.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9" y="2201916"/>
            <a:ext cx="6180758" cy="427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6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1837" y="447188"/>
            <a:ext cx="10945821" cy="1160896"/>
          </a:xfrm>
        </p:spPr>
        <p:txBody>
          <a:bodyPr/>
          <a:lstStyle/>
          <a:p>
            <a:r>
              <a:rPr lang="es-ES" dirty="0" smtClean="0"/>
              <a:t>Crea variables para estos datos</a:t>
            </a:r>
            <a:r>
              <a:rPr lang="es-ES" smtClean="0"/>
              <a:t>, y da </a:t>
            </a:r>
            <a:r>
              <a:rPr lang="es-ES" dirty="0" smtClean="0"/>
              <a:t>valores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752" y="1822890"/>
            <a:ext cx="5671427" cy="4935261"/>
          </a:xfrm>
        </p:spPr>
        <p:txBody>
          <a:bodyPr/>
          <a:lstStyle/>
          <a:p>
            <a:r>
              <a:rPr lang="es-ES" dirty="0" smtClean="0"/>
              <a:t>Recoger la edad de un usuario.</a:t>
            </a:r>
          </a:p>
          <a:p>
            <a:r>
              <a:rPr lang="es-ES" dirty="0" smtClean="0"/>
              <a:t>Recoger la altura de un usuario.</a:t>
            </a:r>
          </a:p>
          <a:p>
            <a:r>
              <a:rPr lang="es-ES" dirty="0" smtClean="0"/>
              <a:t>Controlar si un alumno es o no repetidor.</a:t>
            </a:r>
          </a:p>
          <a:p>
            <a:r>
              <a:rPr lang="es-ES" dirty="0" smtClean="0"/>
              <a:t>Guardar el resultado de un cálculo matemático que requiere mucha precisión.</a:t>
            </a:r>
          </a:p>
          <a:p>
            <a:r>
              <a:rPr lang="es-ES" dirty="0" smtClean="0"/>
              <a:t>Recoger el género de un usuario.</a:t>
            </a:r>
          </a:p>
          <a:p>
            <a:r>
              <a:rPr lang="es-ES" dirty="0" smtClean="0"/>
              <a:t>Recoger el cambio a devolver a un cliente de una panadería.</a:t>
            </a:r>
          </a:p>
          <a:p>
            <a:r>
              <a:rPr lang="es-ES" dirty="0" smtClean="0"/>
              <a:t>Recoger el DNI de un usuario.</a:t>
            </a:r>
          </a:p>
          <a:p>
            <a:r>
              <a:rPr lang="es-ES" dirty="0" smtClean="0"/>
              <a:t>Recoger la matrícula de un coche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22579"/>
          <a:stretch/>
        </p:blipFill>
        <p:spPr>
          <a:xfrm>
            <a:off x="6082708" y="1996314"/>
            <a:ext cx="5989550" cy="44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97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655</Words>
  <Application>Microsoft Office PowerPoint</Application>
  <PresentationFormat>Panorámica</PresentationFormat>
  <Paragraphs>98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Century Gothic</vt:lpstr>
      <vt:lpstr>Wingdings 2</vt:lpstr>
      <vt:lpstr>Citable</vt:lpstr>
      <vt:lpstr>Java: comentarios, variables y operadores</vt:lpstr>
      <vt:lpstr>Comentarios: simple, multilínea o Javadoc</vt:lpstr>
      <vt:lpstr>Presentación de PowerPoint</vt:lpstr>
      <vt:lpstr>Tipos de datos</vt:lpstr>
      <vt:lpstr>Java: fuertemente tipado</vt:lpstr>
      <vt:lpstr>Presentación de PowerPoint</vt:lpstr>
      <vt:lpstr>¿Qué tipos de datos usarías?</vt:lpstr>
      <vt:lpstr>Declaración de variables</vt:lpstr>
      <vt:lpstr>Crea variables para estos datos, y da valores</vt:lpstr>
      <vt:lpstr>Instrucciones de salida</vt:lpstr>
      <vt:lpstr>Instrucciones de salida</vt:lpstr>
      <vt:lpstr>Imprime por pantalla estos datos</vt:lpstr>
      <vt:lpstr>Leer entrada de teclado nextInt, nextFloat, nextDouble, nextLine, etc.  nextLine no debe usarse cuando se ha usado alguna de las anteriores</vt:lpstr>
      <vt:lpstr>Operadores aritméticos</vt:lpstr>
      <vt:lpstr>Precedencia de operadores</vt:lpstr>
      <vt:lpstr>Precedencia de operadores  Cuanto más arriba de esta tabla mayor precedencia, es decir, mayor prioridad.  No aprenderla de memoria…</vt:lpstr>
      <vt:lpstr>Precedencia de operadores - paréntesis</vt:lpstr>
      <vt:lpstr>Presentación de PowerPoint</vt:lpstr>
      <vt:lpstr>Presentación de PowerPoint</vt:lpstr>
      <vt:lpstr>Operadores aritmetico-lógicos y booleanos</vt:lpstr>
      <vt:lpstr>Logica:  sólo dos estados posibles</vt:lpstr>
      <vt:lpstr>Logica:  ¿estas frases son verdad?</vt:lpstr>
      <vt:lpstr>Logica:  tablas de la verdad (and &amp;&amp;, or ||, not !)</vt:lpstr>
      <vt:lpstr>Conversiones de tipo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Java: estructuras de decision y comentarios</dc:title>
  <dc:creator>JORGE JUAN MUÑOZ MORERA</dc:creator>
  <cp:lastModifiedBy>Jorge Juan</cp:lastModifiedBy>
  <cp:revision>83</cp:revision>
  <dcterms:created xsi:type="dcterms:W3CDTF">2019-11-21T12:21:57Z</dcterms:created>
  <dcterms:modified xsi:type="dcterms:W3CDTF">2022-10-05T08:38:30Z</dcterms:modified>
</cp:coreProperties>
</file>